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6" r:id="rId2"/>
    <p:sldId id="322" r:id="rId3"/>
    <p:sldId id="323" r:id="rId4"/>
    <p:sldId id="317" r:id="rId5"/>
    <p:sldId id="318" r:id="rId6"/>
    <p:sldId id="319" r:id="rId7"/>
    <p:sldId id="320" r:id="rId8"/>
    <p:sldId id="265" r:id="rId9"/>
    <p:sldId id="312" r:id="rId10"/>
    <p:sldId id="257" r:id="rId11"/>
    <p:sldId id="258" r:id="rId12"/>
    <p:sldId id="273" r:id="rId13"/>
    <p:sldId id="256" r:id="rId14"/>
    <p:sldId id="259" r:id="rId15"/>
    <p:sldId id="260" r:id="rId16"/>
    <p:sldId id="261" r:id="rId17"/>
    <p:sldId id="262" r:id="rId18"/>
    <p:sldId id="263" r:id="rId19"/>
    <p:sldId id="264" r:id="rId20"/>
    <p:sldId id="272" r:id="rId21"/>
    <p:sldId id="302" r:id="rId22"/>
    <p:sldId id="283" r:id="rId23"/>
    <p:sldId id="267" r:id="rId24"/>
    <p:sldId id="268" r:id="rId25"/>
    <p:sldId id="266" r:id="rId26"/>
    <p:sldId id="269" r:id="rId27"/>
    <p:sldId id="270" r:id="rId28"/>
    <p:sldId id="297" r:id="rId29"/>
    <p:sldId id="298" r:id="rId30"/>
    <p:sldId id="300" r:id="rId31"/>
    <p:sldId id="301" r:id="rId32"/>
    <p:sldId id="299" r:id="rId33"/>
    <p:sldId id="308" r:id="rId34"/>
    <p:sldId id="275" r:id="rId35"/>
    <p:sldId id="286" r:id="rId36"/>
    <p:sldId id="294" r:id="rId37"/>
    <p:sldId id="295" r:id="rId38"/>
    <p:sldId id="306" r:id="rId39"/>
    <p:sldId id="310" r:id="rId40"/>
    <p:sldId id="305" r:id="rId41"/>
    <p:sldId id="303" r:id="rId42"/>
    <p:sldId id="296" r:id="rId43"/>
    <p:sldId id="288" r:id="rId44"/>
    <p:sldId id="292" r:id="rId45"/>
    <p:sldId id="324" r:id="rId46"/>
    <p:sldId id="271" r:id="rId47"/>
    <p:sldId id="309" r:id="rId48"/>
    <p:sldId id="315" r:id="rId49"/>
    <p:sldId id="278" r:id="rId50"/>
    <p:sldId id="276" r:id="rId51"/>
    <p:sldId id="282" r:id="rId52"/>
    <p:sldId id="290" r:id="rId53"/>
    <p:sldId id="293" r:id="rId54"/>
    <p:sldId id="291" r:id="rId55"/>
    <p:sldId id="285" r:id="rId56"/>
    <p:sldId id="280" r:id="rId57"/>
    <p:sldId id="279" r:id="rId58"/>
    <p:sldId id="287" r:id="rId59"/>
    <p:sldId id="311" r:id="rId60"/>
    <p:sldId id="314" r:id="rId61"/>
    <p:sldId id="307" r:id="rId62"/>
    <p:sldId id="321" r:id="rId63"/>
    <p:sldId id="284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5498" autoAdjust="0"/>
  </p:normalViewPr>
  <p:slideViewPr>
    <p:cSldViewPr snapToGrid="0">
      <p:cViewPr varScale="1">
        <p:scale>
          <a:sx n="66" d="100"/>
          <a:sy n="66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3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Recall</a:t>
            </a:r>
            <a:r>
              <a:rPr lang="ko-KR" altLang="en-US" dirty="0" smtClean="0"/>
              <a:t>은 모델이 양성 샘플을 얼마나 잘 포착하는지를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Sensitivity (</a:t>
            </a:r>
            <a:r>
              <a:rPr lang="ko-KR" altLang="en-US" sz="1200" dirty="0" smtClean="0"/>
              <a:t>민감도</a:t>
            </a:r>
            <a:r>
              <a:rPr lang="en-US" altLang="ko-KR" sz="1200" dirty="0" smtClean="0"/>
              <a:t>), True Positive Rate(TPR)</a:t>
            </a:r>
            <a:r>
              <a:rPr lang="ko-KR" altLang="en-US" sz="1200" dirty="0" smtClean="0"/>
              <a:t> 라고도 부른다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F-</a:t>
            </a:r>
            <a:r>
              <a:rPr lang="ko-KR" altLang="en-US" dirty="0" smtClean="0"/>
              <a:t>스코어는 </a:t>
            </a:r>
            <a:r>
              <a:rPr lang="en-US" altLang="ko-KR" dirty="0" smtClean="0"/>
              <a:t>Precision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Recall</a:t>
            </a:r>
            <a:r>
              <a:rPr lang="ko-KR" altLang="en-US" dirty="0" smtClean="0"/>
              <a:t>의 조화 평균을 계산하여 두 지표 간의 균형을 평가하는 데 사용됩니다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 </a:t>
            </a:r>
            <a:r>
              <a:rPr lang="ko-KR" altLang="en-US" dirty="0" smtClean="0"/>
              <a:t>곡선</a:t>
            </a:r>
            <a:r>
              <a:rPr lang="en-US" altLang="ko-KR" dirty="0" smtClean="0"/>
              <a:t>(Precision-Recall Curve)</a:t>
            </a:r>
            <a:r>
              <a:rPr lang="ko-KR" altLang="en-US" dirty="0" smtClean="0"/>
              <a:t>은 분류 모델의 성능을 평가하는 데 사용되는 시각적 도구로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클래스 불균형 문제를 다룰 때 효과적입니다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AUC(Area 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latin typeface="Arial" panose="020B0604020202020204" pitchFamily="34" charset="0"/>
              </a:rPr>
              <a:t>PR </a:t>
            </a:r>
            <a:r>
              <a:rPr lang="ko-KR" altLang="ko-KR" dirty="0" err="1" smtClean="0">
                <a:latin typeface="Arial" panose="020B0604020202020204" pitchFamily="34" charset="0"/>
              </a:rPr>
              <a:t>AUC는</a:t>
            </a:r>
            <a:r>
              <a:rPr lang="ko-KR" altLang="ko-KR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까지의 범위를 가지며,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에 가까울수록 성능이 좋음을 나타냅니다. 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 AUC </a:t>
            </a:r>
            <a:r>
              <a:rPr lang="ko-KR" altLang="en-US" dirty="0" smtClean="0"/>
              <a:t>값이 클수록 모델이 양성을 잘 식별하고 있다는 것을 의미합니다</a:t>
            </a:r>
            <a:r>
              <a:rPr lang="en-US" altLang="ko-KR" dirty="0" smtClean="0"/>
              <a:t>.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회전시킨 이미지를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67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7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확산 모델</a:t>
            </a:r>
            <a:r>
              <a:rPr lang="en-US" altLang="ko-KR" dirty="0" smtClean="0"/>
              <a:t>(Diffusion Model)</a:t>
            </a:r>
            <a:r>
              <a:rPr lang="ko-KR" altLang="en-US" dirty="0" smtClean="0"/>
              <a:t>은 주로 이미지 생성 및 변환 작업에서 사용되는 </a:t>
            </a:r>
            <a:r>
              <a:rPr lang="ko-KR" altLang="en-US" dirty="0" err="1" smtClean="0"/>
              <a:t>생성적</a:t>
            </a:r>
            <a:r>
              <a:rPr lang="ko-KR" altLang="en-US" dirty="0" smtClean="0"/>
              <a:t> 모델의 일종입니다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모델은 노이즈를 점진적으로 추가한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제거하는 과정을 통해 새로운 데이터를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몇 년 동안 특히 이미지 생성 분야에서 큰 주목을 받고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비전 트랜스포머</a:t>
            </a:r>
            <a:r>
              <a:rPr lang="en-US" altLang="ko-KR" dirty="0" smtClean="0"/>
              <a:t>(Vision Transformer, </a:t>
            </a:r>
            <a:r>
              <a:rPr lang="en-US" altLang="ko-KR" dirty="0" err="1" smtClean="0"/>
              <a:t>ViT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이미지 처리와 관련된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트랜스포머 아키텍처를 사용하여 이미지 데이터를 처리하는 혁신적인 방법입니다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트랜스포머는 원래 자연어 처리</a:t>
            </a:r>
            <a:r>
              <a:rPr lang="en-US" altLang="ko-KR" dirty="0" smtClean="0"/>
              <a:t>(NLP) </a:t>
            </a:r>
            <a:r>
              <a:rPr lang="ko-KR" altLang="en-US" dirty="0" smtClean="0"/>
              <a:t>분야에서 개발된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</a:t>
            </a:r>
            <a:r>
              <a:rPr lang="ko-KR" altLang="en-US" b="1" dirty="0" err="1" smtClean="0"/>
              <a:t>어텐션</a:t>
            </a:r>
            <a:r>
              <a:rPr lang="ko-KR" altLang="en-US" b="1" dirty="0" smtClean="0"/>
              <a:t> 메커니즘</a:t>
            </a:r>
            <a:r>
              <a:rPr lang="ko-KR" altLang="en-US" dirty="0" smtClean="0"/>
              <a:t>을 사용하여 입력 데이터 간의 관계를 학습합니다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비전 트랜스포머는 이러한 원리를 이미지에 적용하여 작동합니다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10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9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7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37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3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24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7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6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1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Yolov5 </a:t>
            </a:r>
            <a:r>
              <a:rPr lang="ko-KR" altLang="en-US" sz="1200" dirty="0" smtClean="0"/>
              <a:t>모델을 학습시키기 위해</a:t>
            </a:r>
            <a:endParaRPr lang="en-US" altLang="ko-KR" sz="1200" dirty="0" smtClean="0"/>
          </a:p>
          <a:p>
            <a:r>
              <a:rPr lang="ko-KR" altLang="en-US" sz="1200" dirty="0" smtClean="0"/>
              <a:t>이미지 크기를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1200" dirty="0" smtClean="0"/>
              <a:t>으로</a:t>
            </a:r>
            <a:endParaRPr lang="en-US" altLang="ko-KR" sz="1200" dirty="0" smtClean="0"/>
          </a:p>
          <a:p>
            <a:r>
              <a:rPr lang="ko-KR" altLang="en-US" sz="1200" dirty="0" smtClean="0"/>
              <a:t>크기를 조정하고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결함인 좌표를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/>
              <a:t>정규화</a:t>
            </a:r>
            <a:r>
              <a:rPr lang="en-US" altLang="ko-KR" sz="1200" dirty="0" smtClean="0"/>
              <a:t>(Normalization)</a:t>
            </a:r>
            <a:r>
              <a:rPr lang="ko-KR" altLang="en-US" sz="1200" dirty="0" smtClean="0"/>
              <a:t> 하고</a:t>
            </a:r>
            <a:endParaRPr lang="en-US" altLang="ko-KR" sz="1200" dirty="0" smtClean="0"/>
          </a:p>
          <a:p>
            <a:r>
              <a:rPr lang="en-US" altLang="ko-KR" sz="1200" dirty="0" smtClean="0"/>
              <a:t>weight(</a:t>
            </a:r>
            <a:r>
              <a:rPr lang="ko-KR" altLang="en-US" sz="1200" dirty="0" smtClean="0"/>
              <a:t>가로</a:t>
            </a:r>
            <a:r>
              <a:rPr lang="en-US" altLang="ko-KR" sz="1200" dirty="0" smtClean="0"/>
              <a:t>), height(</a:t>
            </a:r>
            <a:r>
              <a:rPr lang="ko-KR" altLang="en-US" sz="1200" dirty="0" smtClean="0"/>
              <a:t>세로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길이</a:t>
            </a:r>
            <a:endParaRPr lang="en-US" altLang="ko-KR" sz="1200" dirty="0" smtClean="0"/>
          </a:p>
          <a:p>
            <a:r>
              <a:rPr lang="ko-KR" altLang="en-US" sz="1200" dirty="0" smtClean="0"/>
              <a:t>또한 표준화를 진행 후</a:t>
            </a:r>
            <a:endParaRPr lang="en-US" altLang="ko-KR" sz="1200" dirty="0" smtClean="0"/>
          </a:p>
          <a:p>
            <a:r>
              <a:rPr lang="en-US" altLang="ko-KR" sz="12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/>
              <a:t>를 정수 형태로 제공해 주어야 한다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9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XML(Extensible Markup Language)</a:t>
            </a:r>
            <a:r>
              <a:rPr lang="ko-KR" altLang="en-US" dirty="0" smtClean="0"/>
              <a:t>은 데이터의 구조를 정의하고 데이터를 저장하거나 전송할 때 사용하는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언어입니다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</a:t>
            </a:r>
            <a:r>
              <a:rPr lang="ko-KR" altLang="en-US" dirty="0" smtClean="0"/>
              <a:t>은 데이터의 계층적 구조를 표현하는 데 유용하며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애플리케이션과 시스템 간에 데이터를 교환하는 데 널리 사용됩니다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94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 smtClean="0"/>
              <a:t>데이터셋의</a:t>
            </a:r>
            <a:r>
              <a:rPr lang="ko-KR" altLang="en-US" dirty="0" smtClean="0"/>
              <a:t> 구성을 정의하는 </a:t>
            </a:r>
            <a:r>
              <a:rPr lang="en-US" altLang="ko-KR" dirty="0" smtClean="0"/>
              <a:t>YAML </a:t>
            </a:r>
            <a:r>
              <a:rPr lang="ko-KR" altLang="en-US" dirty="0" smtClean="0"/>
              <a:t>파일의 경로를 지정</a:t>
            </a:r>
            <a:endParaRPr lang="en-US" altLang="ko-KR" dirty="0" smtClean="0"/>
          </a:p>
          <a:p>
            <a:r>
              <a:rPr lang="en-US" altLang="ko-KR" dirty="0" smtClean="0"/>
              <a:t>YOLOv5 </a:t>
            </a:r>
            <a:r>
              <a:rPr lang="ko-KR" altLang="en-US" dirty="0" smtClean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 smtClean="0"/>
              <a:t>사전 학습된 모델의 가중치 파일 경로를 지정</a:t>
            </a:r>
            <a:endParaRPr lang="en-US" altLang="ko-KR" dirty="0" smtClean="0"/>
          </a:p>
          <a:p>
            <a:r>
              <a:rPr lang="ko-KR" altLang="en-US" dirty="0" smtClean="0"/>
              <a:t>학습 실험의 이름을 지정</a:t>
            </a:r>
            <a:endParaRPr lang="en-US" altLang="ko-KR" dirty="0" smtClean="0"/>
          </a:p>
          <a:p>
            <a:r>
              <a:rPr lang="ko-KR" altLang="en-US" dirty="0" smtClean="0"/>
              <a:t>모델 저장 주기를 지정</a:t>
            </a:r>
            <a:endParaRPr lang="en-US" altLang="ko-KR" dirty="0" smtClean="0"/>
          </a:p>
          <a:p>
            <a:r>
              <a:rPr lang="ko-KR" altLang="en-US" dirty="0" smtClean="0"/>
              <a:t>결과를 저장할 상위 디렉토리를 지정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r>
              <a:rPr lang="en-US" altLang="ko-KR" baseline="0" dirty="0" smtClean="0"/>
              <a:t> 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(Threshold)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Precision</a:t>
            </a:r>
            <a:r>
              <a:rPr lang="ko-KR" altLang="en-US" dirty="0" smtClean="0"/>
              <a:t>은 모델이 얼마나 정확하게 양성을 예측하는지를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8" name="직선 연결선 7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 userDrawn="1"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 userDrawn="1"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2024-09-26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4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10" Type="http://schemas.openxmlformats.org/officeDocument/2006/relationships/image" Target="../media/image80.jpg"/><Relationship Id="rId4" Type="http://schemas.openxmlformats.org/officeDocument/2006/relationships/image" Target="../media/image75.png"/><Relationship Id="rId9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>
          <a:xfrm>
            <a:off x="-635" y="0"/>
            <a:ext cx="12192635" cy="4169410"/>
            <a:chOff x="-85090" y="-5715"/>
            <a:chExt cx="12192635" cy="416941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3" name="object 3" descr="C:/Users/김성일/AppData/Roaming/PolarisOffice/ETemp/16788_9921360/image1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5090" y="3175"/>
              <a:ext cx="12192635" cy="4159885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>
              <a:spLocks/>
            </p:cNvSpPr>
            <p:nvPr/>
          </p:nvSpPr>
          <p:spPr>
            <a:xfrm>
              <a:off x="-85090" y="-5715"/>
              <a:ext cx="12192635" cy="4091305"/>
            </a:xfrm>
            <a:custGeom>
              <a:avLst/>
              <a:gdLst>
                <a:gd name="TX0" fmla="*/ 12192000 w 12192001"/>
                <a:gd name="TY0" fmla="*/ 0 h 4090671"/>
                <a:gd name="TX1" fmla="*/ 0 w 12192001"/>
                <a:gd name="TY1" fmla="*/ 0 h 4090671"/>
                <a:gd name="TX2" fmla="*/ 0 w 12192001"/>
                <a:gd name="TY2" fmla="*/ 4090416 h 4090671"/>
                <a:gd name="TX3" fmla="*/ 12192000 w 12192001"/>
                <a:gd name="TY3" fmla="*/ 4090416 h 4090671"/>
                <a:gd name="TX4" fmla="*/ 12192000 w 12192001"/>
                <a:gd name="TY4" fmla="*/ 0 h 40906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2192001" h="4090671">
                  <a:moveTo>
                    <a:pt x="12192000" y="0"/>
                  </a:moveTo>
                  <a:lnTo>
                    <a:pt x="0" y="0"/>
                  </a:lnTo>
                  <a:lnTo>
                    <a:pt x="0" y="4090416"/>
                  </a:lnTo>
                  <a:lnTo>
                    <a:pt x="12192000" y="4090416"/>
                  </a:lnTo>
                  <a:lnTo>
                    <a:pt x="121920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>
              <a:spLocks/>
            </p:cNvSpPr>
            <p:nvPr/>
          </p:nvSpPr>
          <p:spPr>
            <a:xfrm>
              <a:off x="1481455" y="-5715"/>
              <a:ext cx="229235" cy="3169285"/>
            </a:xfrm>
            <a:custGeom>
              <a:avLst/>
              <a:gdLst>
                <a:gd name="TX0" fmla="*/ 228600 w 228601"/>
                <a:gd name="TY0" fmla="*/ 0 h 3168651"/>
                <a:gd name="TX1" fmla="*/ 0 w 228601"/>
                <a:gd name="TY1" fmla="*/ 0 h 3168651"/>
                <a:gd name="TX2" fmla="*/ 0 w 228601"/>
                <a:gd name="TY2" fmla="*/ 3168396 h 3168651"/>
                <a:gd name="TX3" fmla="*/ 228600 w 228601"/>
                <a:gd name="TY3" fmla="*/ 3168396 h 3168651"/>
                <a:gd name="TX4" fmla="*/ 228600 w 228601"/>
                <a:gd name="TY4" fmla="*/ 0 h 316865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8601" h="3168651">
                  <a:moveTo>
                    <a:pt x="228600" y="0"/>
                  </a:moveTo>
                  <a:lnTo>
                    <a:pt x="0" y="0"/>
                  </a:lnTo>
                  <a:lnTo>
                    <a:pt x="0" y="3168396"/>
                  </a:lnTo>
                  <a:lnTo>
                    <a:pt x="228600" y="3168396"/>
                  </a:lnTo>
                  <a:lnTo>
                    <a:pt x="2286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2735" y="1677918"/>
            <a:ext cx="9066530" cy="567055"/>
          </a:xfrm>
          <a:prstGeom prst="rect">
            <a:avLst/>
          </a:prstGeom>
        </p:spPr>
        <p:txBody>
          <a:bodyPr vert="horz" wrap="square" lIns="0" tIns="12700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sz="3600" spc="-490" dirty="0" smtClean="0">
                <a:solidFill>
                  <a:srgbClr val="FFFFFF"/>
                </a:solidFill>
              </a:rPr>
              <a:t>CNN </a:t>
            </a:r>
            <a:r>
              <a:rPr lang="ko-KR" sz="3600" spc="-490" dirty="0">
                <a:solidFill>
                  <a:srgbClr val="FFFFFF"/>
                </a:solidFill>
              </a:rPr>
              <a:t>기반 PCB 기판 불량 검출 모델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4205" y="2327910"/>
            <a:ext cx="6481445" cy="25908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1600">
              <a:solidFill>
                <a:srgbClr val="FFFFFF"/>
              </a:solidFill>
              <a:latin typeface="궁서" charset="0"/>
              <a:cs typeface="궁서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4631055"/>
            <a:ext cx="1570355" cy="44323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2800" b="1">
              <a:latin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896609"/>
            <a:ext cx="8282926" cy="4205523"/>
            <a:chOff x="1703689" y="2005666"/>
            <a:chExt cx="8282926" cy="4205523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2005666"/>
              <a:ext cx="8282926" cy="4205523"/>
              <a:chOff x="1782305" y="2064291"/>
              <a:chExt cx="6977732" cy="354283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414436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450068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552411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7759" y="2583987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025161" y="2392418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Holder 10"/>
          <p:cNvSpPr txBox="1">
            <a:spLocks noGrp="1"/>
          </p:cNvSpPr>
          <p:nvPr/>
        </p:nvSpPr>
        <p:spPr>
          <a:xfrm>
            <a:off x="1366193" y="2044803"/>
            <a:ext cx="3625084" cy="55399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err="1" smtClean="0">
                <a:ea typeface="맑은 고딕" charset="0"/>
              </a:rPr>
              <a:t>팀원소개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시장조사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4" name="Holder 10"/>
          <p:cNvSpPr txBox="1">
            <a:spLocks noGrp="1"/>
          </p:cNvSpPr>
          <p:nvPr/>
        </p:nvSpPr>
        <p:spPr>
          <a:xfrm>
            <a:off x="1119058" y="164419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1) </a:t>
            </a:r>
            <a:r>
              <a:rPr lang="ko-KR" altLang="en-US" sz="2400" i="0" dirty="0" smtClean="0">
                <a:ea typeface="맑은 고딕" charset="0"/>
              </a:rPr>
              <a:t>개요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5" name="Holder 10"/>
          <p:cNvSpPr txBox="1">
            <a:spLocks noGrp="1"/>
          </p:cNvSpPr>
          <p:nvPr/>
        </p:nvSpPr>
        <p:spPr>
          <a:xfrm>
            <a:off x="1366194" y="3339089"/>
            <a:ext cx="3625084" cy="221599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개발환경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</a:t>
            </a:r>
            <a:r>
              <a:rPr lang="ko-KR" altLang="en-US" sz="1800" b="0" i="0" dirty="0" err="1" smtClean="0">
                <a:ea typeface="맑은 고딕" charset="0"/>
              </a:rPr>
              <a:t>데이터셋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증강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</a:t>
            </a:r>
            <a:r>
              <a:rPr lang="ko-KR" altLang="en-US" sz="1800" b="0" dirty="0" smtClean="0">
                <a:ea typeface="맑은 고딕" charset="0"/>
              </a:rPr>
              <a:t>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1119058" y="2938480"/>
            <a:ext cx="5009893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2) </a:t>
            </a:r>
            <a:r>
              <a:rPr lang="ko-KR" altLang="en-US" dirty="0" smtClean="0">
                <a:ea typeface="맑은 고딕" charset="0"/>
              </a:rPr>
              <a:t>흑백 </a:t>
            </a:r>
            <a:r>
              <a:rPr lang="ko-KR" altLang="en-US" dirty="0" err="1" smtClean="0">
                <a:ea typeface="맑은 고딕" charset="0"/>
              </a:rPr>
              <a:t>데이터셋을</a:t>
            </a:r>
            <a:r>
              <a:rPr lang="ko-KR" altLang="en-US" dirty="0" smtClean="0">
                <a:ea typeface="맑은 고딕" charset="0"/>
              </a:rPr>
              <a:t> 이용한 </a:t>
            </a:r>
            <a:r>
              <a:rPr lang="ko-KR" altLang="en-US" dirty="0" err="1" smtClean="0">
                <a:ea typeface="맑은 고딕" charset="0"/>
              </a:rPr>
              <a:t>불량검출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7" name="Holder 10"/>
          <p:cNvSpPr txBox="1">
            <a:spLocks noGrp="1"/>
          </p:cNvSpPr>
          <p:nvPr/>
        </p:nvSpPr>
        <p:spPr>
          <a:xfrm>
            <a:off x="6704484" y="20484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사용한 </a:t>
            </a:r>
            <a:r>
              <a:rPr lang="ko-KR" altLang="en-US" sz="1800" b="0" dirty="0" err="1" smtClean="0">
                <a:ea typeface="맑은 고딕" charset="0"/>
              </a:rPr>
              <a:t>데이터셋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모델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6457348" y="1644194"/>
            <a:ext cx="5177309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3) </a:t>
            </a:r>
            <a:r>
              <a:rPr lang="ko-KR" altLang="en-US" dirty="0" smtClean="0">
                <a:ea typeface="맑은 고딕" charset="0"/>
              </a:rPr>
              <a:t>실물 </a:t>
            </a:r>
            <a:r>
              <a:rPr lang="ko-KR" altLang="en-US" dirty="0" err="1">
                <a:ea typeface="맑은 고딕" charset="0"/>
              </a:rPr>
              <a:t>데이터셋을</a:t>
            </a:r>
            <a:r>
              <a:rPr lang="ko-KR" altLang="en-US" dirty="0">
                <a:ea typeface="맑은 고딕" charset="0"/>
              </a:rPr>
              <a:t> 이용한 </a:t>
            </a:r>
            <a:r>
              <a:rPr lang="ko-KR" altLang="en-US" dirty="0" err="1">
                <a:ea typeface="맑은 고딕" charset="0"/>
              </a:rPr>
              <a:t>불량검출</a:t>
            </a:r>
            <a:endParaRPr lang="ko-KR" altLang="en-US" sz="3200" dirty="0">
              <a:ea typeface="맑은 고딕" charset="0"/>
            </a:endParaRPr>
          </a:p>
        </p:txBody>
      </p:sp>
      <p:sp>
        <p:nvSpPr>
          <p:cNvPr id="9" name="Holder 10"/>
          <p:cNvSpPr txBox="1">
            <a:spLocks noGrp="1"/>
          </p:cNvSpPr>
          <p:nvPr/>
        </p:nvSpPr>
        <p:spPr>
          <a:xfrm>
            <a:off x="6704485" y="45206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수집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생성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sz="1800" b="0" dirty="0" smtClean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데이터베이스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서버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최종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10" name="Holder 10"/>
          <p:cNvSpPr txBox="1">
            <a:spLocks noGrp="1"/>
          </p:cNvSpPr>
          <p:nvPr/>
        </p:nvSpPr>
        <p:spPr>
          <a:xfrm>
            <a:off x="6457350" y="415132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4) </a:t>
            </a:r>
            <a:r>
              <a:rPr lang="ko-KR" altLang="en-US" sz="2400" i="0" dirty="0" smtClean="0">
                <a:ea typeface="맑은 고딕" charset="0"/>
              </a:rPr>
              <a:t>향후 계획</a:t>
            </a:r>
            <a:endParaRPr lang="ko-KR" altLang="en-US" sz="2400" i="0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1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904337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729994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2088369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961287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4043385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265291" y="2610974"/>
            <a:ext cx="30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VGG16</a:t>
            </a:r>
            <a:endParaRPr lang="ko-KR" altLang="en-US" dirty="0"/>
          </a:p>
        </p:txBody>
      </p:sp>
      <p:sp>
        <p:nvSpPr>
          <p:cNvPr id="26" name="U자형 화살표 25"/>
          <p:cNvSpPr/>
          <p:nvPr/>
        </p:nvSpPr>
        <p:spPr>
          <a:xfrm rot="5400000" flipV="1">
            <a:off x="9208624" y="2812821"/>
            <a:ext cx="1120912" cy="892465"/>
          </a:xfrm>
          <a:prstGeom prst="uturnArrow">
            <a:avLst>
              <a:gd name="adj1" fmla="val 1875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67" y="939113"/>
            <a:ext cx="4672544" cy="46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실물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0" y="2121192"/>
            <a:ext cx="6871940" cy="44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개요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447535" y="4040659"/>
            <a:ext cx="449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팀원소개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시장조사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2295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73847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1018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925604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684852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098219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263183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343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887754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579266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7892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7399742" y="5220727"/>
            <a:ext cx="248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정규화</a:t>
            </a:r>
            <a:r>
              <a:rPr lang="en-US" altLang="ko-KR" dirty="0"/>
              <a:t>(Normalization)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676487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36729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./train.py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ata.yaml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644194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563977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400152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660310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" y="1641537"/>
            <a:ext cx="6720391" cy="5040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075" y="198235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2504" y="261197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4722" y="3255401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7455" y="389882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1796" y="4542249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600075" y="1884292"/>
            <a:ext cx="1200150" cy="36988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dirty="0" err="1"/>
              <a:t>윤선준</a:t>
            </a:r>
            <a:endParaRPr lang="ko-KR" altLang="en-US" dirty="0"/>
          </a:p>
        </p:txBody>
      </p:sp>
      <p:sp>
        <p:nvSpPr>
          <p:cNvPr id="5" name="Holder 9"/>
          <p:cNvSpPr txBox="1">
            <a:spLocks noGrp="1"/>
          </p:cNvSpPr>
          <p:nvPr/>
        </p:nvSpPr>
        <p:spPr>
          <a:xfrm>
            <a:off x="4790801" y="1811744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김성일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4790801" y="2387759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" name="Holder 9"/>
          <p:cNvSpPr txBox="1">
            <a:spLocks noGrp="1"/>
          </p:cNvSpPr>
          <p:nvPr/>
        </p:nvSpPr>
        <p:spPr>
          <a:xfrm>
            <a:off x="4790801" y="4198563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dirty="0" err="1" smtClean="0">
                <a:ea typeface="맑은 고딕" charset="0"/>
              </a:rPr>
              <a:t>왕재권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4790801" y="4800600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Holder 10"/>
          <p:cNvSpPr txBox="1">
            <a:spLocks noGrp="1"/>
          </p:cNvSpPr>
          <p:nvPr/>
        </p:nvSpPr>
        <p:spPr>
          <a:xfrm>
            <a:off x="600075" y="2501230"/>
            <a:ext cx="3625084" cy="369331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ko-KR" altLang="ko-KR" dirty="0"/>
              <a:t>데이터 모델 개발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육군 미사일 사령부 </a:t>
            </a:r>
            <a:br>
              <a:rPr lang="ko-KR" altLang="ko-KR" dirty="0"/>
            </a:br>
            <a:r>
              <a:rPr lang="ko-KR" altLang="ko-KR" dirty="0" err="1"/>
              <a:t>전산하사로</a:t>
            </a:r>
            <a:r>
              <a:rPr lang="ko-KR" altLang="ko-KR" dirty="0"/>
              <a:t> 근무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C++,C#,JAVA,</a:t>
            </a:r>
            <a:r>
              <a:rPr lang="en-US" altLang="ko-KR" dirty="0" err="1"/>
              <a:t>Javascript</a:t>
            </a:r>
            <a:r>
              <a:rPr lang="ko-KR" altLang="ko-KR" dirty="0" smtClean="0"/>
              <a:t>,</a:t>
            </a:r>
            <a:r>
              <a:rPr lang="en-US" altLang="ko-KR" dirty="0" err="1" smtClean="0"/>
              <a:t>Kotlin</a:t>
            </a:r>
            <a:r>
              <a:rPr lang="ko-KR" altLang="ko-KR" dirty="0" smtClean="0"/>
              <a:t>,</a:t>
            </a:r>
            <a:r>
              <a:rPr lang="en-US" altLang="ko-KR" dirty="0"/>
              <a:t>P</a:t>
            </a:r>
            <a:r>
              <a:rPr lang="en-US" altLang="ko-KR" dirty="0" smtClean="0"/>
              <a:t>ython</a:t>
            </a:r>
            <a:r>
              <a:rPr lang="ko-KR" altLang="ko-KR" dirty="0" smtClean="0"/>
              <a:t>,</a:t>
            </a:r>
            <a:r>
              <a:rPr lang="ko-KR" altLang="ko-KR" dirty="0" err="1" smtClean="0"/>
              <a:t>Go</a:t>
            </a:r>
            <a:r>
              <a:rPr lang="ko-KR" altLang="ko-KR" dirty="0" smtClean="0"/>
              <a:t>,</a:t>
            </a:r>
            <a:r>
              <a:rPr lang="en-US" altLang="ko-KR" dirty="0" smtClean="0"/>
              <a:t>D</a:t>
            </a:r>
            <a:r>
              <a:rPr lang="ko-KR" altLang="ko-KR" dirty="0" err="1" smtClean="0"/>
              <a:t>art</a:t>
            </a:r>
            <a:r>
              <a:rPr lang="ko-KR" altLang="ko-KR" dirty="0" smtClean="0"/>
              <a:t>,</a:t>
            </a:r>
            <a:endParaRPr lang="en-US" altLang="ko-KR" dirty="0" smtClean="0"/>
          </a:p>
          <a:p>
            <a:r>
              <a:rPr lang="en-US" altLang="ko-KR" dirty="0"/>
              <a:t>R</a:t>
            </a:r>
            <a:r>
              <a:rPr lang="ko-KR" altLang="ko-KR" dirty="0" err="1" smtClean="0"/>
              <a:t>ub</a:t>
            </a:r>
            <a:r>
              <a:rPr lang="en-US" altLang="ko-KR" dirty="0" err="1" smtClean="0"/>
              <a:t>y,R</a:t>
            </a: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AI 부트캠프 </a:t>
            </a:r>
            <a:r>
              <a:rPr lang="ko-KR" altLang="en-US" dirty="0" smtClean="0"/>
              <a:t>직업훈련</a:t>
            </a:r>
            <a:r>
              <a:rPr lang="en-US" altLang="ko-KR" dirty="0" smtClean="0"/>
              <a:t> </a:t>
            </a:r>
            <a:r>
              <a:rPr lang="ko-KR" altLang="en-US" dirty="0"/>
              <a:t>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팀원소개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2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3782947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향후 계획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수집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생성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데이터베이스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서버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91045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3969" y="5243232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Database(MySQL, Oracle)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점 존재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90040" y="2272284"/>
            <a:ext cx="9011921" cy="2626191"/>
            <a:chOff x="1231329" y="2272284"/>
            <a:chExt cx="9011921" cy="2626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7307761" y="2272284"/>
              <a:ext cx="2935489" cy="2626191"/>
              <a:chOff x="6690492" y="1888062"/>
              <a:chExt cx="2935489" cy="26261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2" t="64762" r="41910" b="27391"/>
              <a:stretch/>
            </p:blipFill>
            <p:spPr>
              <a:xfrm>
                <a:off x="8237952" y="1888062"/>
                <a:ext cx="1388029" cy="11672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" t="8067" r="98557" b="88395"/>
              <a:stretch/>
            </p:blipFill>
            <p:spPr>
              <a:xfrm>
                <a:off x="8524875" y="3595834"/>
                <a:ext cx="1101106" cy="89120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64" t="71997" r="47426" b="23376"/>
              <a:stretch/>
            </p:blipFill>
            <p:spPr>
              <a:xfrm>
                <a:off x="6690492" y="2018225"/>
                <a:ext cx="1038225" cy="100012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01" t="71727" r="71905" b="23395"/>
              <a:stretch/>
            </p:blipFill>
            <p:spPr>
              <a:xfrm>
                <a:off x="6690492" y="3568617"/>
                <a:ext cx="1110095" cy="94563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1231329" y="2274835"/>
              <a:ext cx="2837328" cy="2547423"/>
              <a:chOff x="1215831" y="2037745"/>
              <a:chExt cx="2837328" cy="254742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2037745"/>
                <a:ext cx="1159379" cy="124687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660" y="3401144"/>
                <a:ext cx="1155499" cy="10930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3310160"/>
                <a:ext cx="1490502" cy="127500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035" y="2037745"/>
                <a:ext cx="1203124" cy="13055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생성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Model </a:t>
            </a:r>
            <a:r>
              <a:rPr lang="ko-KR" altLang="en-US" dirty="0" smtClean="0"/>
              <a:t>사용해서 불량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4" y="2186295"/>
            <a:ext cx="5533592" cy="1807933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708614" y="4094461"/>
            <a:ext cx="5533592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/>
              <a:t>Stable </a:t>
            </a:r>
            <a:r>
              <a:rPr lang="en-US" altLang="ko-KR" sz="1600" b="1" dirty="0" smtClean="0"/>
              <a:t>Diffusion  </a:t>
            </a:r>
            <a:r>
              <a:rPr lang="en-US" altLang="ko-KR" sz="1600" dirty="0" smtClean="0"/>
              <a:t>‘a cute rabbit in an avocado armchair’</a:t>
            </a:r>
            <a:endParaRPr lang="ko-KR" altLang="en-US" sz="1600" dirty="0" smtClean="0"/>
          </a:p>
        </p:txBody>
      </p:sp>
      <p:sp>
        <p:nvSpPr>
          <p:cNvPr id="6" name="TextBox 6"/>
          <p:cNvSpPr txBox="1"/>
          <p:nvPr/>
        </p:nvSpPr>
        <p:spPr>
          <a:xfrm>
            <a:off x="708614" y="50196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생성 적대 </a:t>
            </a:r>
            <a:r>
              <a:rPr lang="ko-KR" altLang="en-US" sz="1600" b="1" dirty="0" smtClean="0"/>
              <a:t>신경망 </a:t>
            </a:r>
            <a:r>
              <a:rPr lang="en-US" altLang="ko-KR" sz="1600" b="1" dirty="0" smtClean="0"/>
              <a:t>GAN(Generative </a:t>
            </a:r>
            <a:r>
              <a:rPr lang="en-US" altLang="ko-KR" sz="1600" b="1" dirty="0"/>
              <a:t>Adversarial </a:t>
            </a:r>
            <a:r>
              <a:rPr lang="en-US" altLang="ko-KR" sz="1600" b="1" dirty="0" smtClean="0"/>
              <a:t>Network)</a:t>
            </a:r>
            <a:endParaRPr lang="ko-KR" alt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8614" y="5388552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확산 </a:t>
            </a:r>
            <a:r>
              <a:rPr lang="ko-KR" altLang="en-US" sz="1600" b="1" dirty="0" smtClean="0"/>
              <a:t>모델 </a:t>
            </a:r>
            <a:r>
              <a:rPr lang="en-US" altLang="ko-KR" sz="1600" b="1" dirty="0" smtClean="0"/>
              <a:t>DM(Diffusion Model)</a:t>
            </a:r>
            <a:endParaRPr lang="ko-KR" alt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8614" y="57627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비전 </a:t>
            </a:r>
            <a:r>
              <a:rPr lang="ko-KR" altLang="en-US" sz="1600" b="1" dirty="0" smtClean="0"/>
              <a:t>트랜스포머 </a:t>
            </a:r>
            <a:r>
              <a:rPr lang="en-US" altLang="ko-KR" sz="1600" b="1" dirty="0" err="1"/>
              <a:t>ViT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(Vision </a:t>
            </a:r>
            <a:r>
              <a:rPr lang="en-US" altLang="ko-KR" sz="1600" b="1" dirty="0" smtClean="0"/>
              <a:t>Transformer)</a:t>
            </a:r>
            <a:endParaRPr lang="ko-KR" altLang="en-US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707442"/>
            <a:ext cx="1930965" cy="1291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8" y="1709345"/>
            <a:ext cx="1632401" cy="12892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7" y="3133339"/>
            <a:ext cx="3512121" cy="192224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36063" y="2989779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49887" y="5224484"/>
            <a:ext cx="21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이미지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67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증강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4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/>
          </p:cNvSpPr>
          <p:nvPr/>
        </p:nvSpPr>
        <p:spPr>
          <a:xfrm>
            <a:off x="7264400" y="4658360"/>
            <a:ext cx="895350" cy="1459230"/>
          </a:xfrm>
          <a:custGeom>
            <a:avLst/>
            <a:gdLst>
              <a:gd name="TX0" fmla="*/ 271272 w 542926"/>
              <a:gd name="TY0" fmla="*/ 0 h 542926"/>
              <a:gd name="TX1" fmla="*/ 222499 w 542926"/>
              <a:gd name="TY1" fmla="*/ 4369 h 542926"/>
              <a:gd name="TX2" fmla="*/ 176600 w 542926"/>
              <a:gd name="TY2" fmla="*/ 16966 h 542926"/>
              <a:gd name="TX3" fmla="*/ 134337 w 542926"/>
              <a:gd name="TY3" fmla="*/ 37027 h 542926"/>
              <a:gd name="TX4" fmla="*/ 96478 w 542926"/>
              <a:gd name="TY4" fmla="*/ 63786 h 542926"/>
              <a:gd name="TX5" fmla="*/ 63786 w 542926"/>
              <a:gd name="TY5" fmla="*/ 96478 h 542926"/>
              <a:gd name="TX6" fmla="*/ 37027 w 542926"/>
              <a:gd name="TY6" fmla="*/ 134337 h 542926"/>
              <a:gd name="TX7" fmla="*/ 16966 w 542926"/>
              <a:gd name="TY7" fmla="*/ 176600 h 542926"/>
              <a:gd name="TX8" fmla="*/ 4369 w 542926"/>
              <a:gd name="TY8" fmla="*/ 222499 h 542926"/>
              <a:gd name="TX9" fmla="*/ 0 w 542926"/>
              <a:gd name="TY9" fmla="*/ 271272 h 542926"/>
              <a:gd name="TX10" fmla="*/ 4369 w 542926"/>
              <a:gd name="TY10" fmla="*/ 320044 h 542926"/>
              <a:gd name="TX11" fmla="*/ 16966 w 542926"/>
              <a:gd name="TY11" fmla="*/ 365943 h 542926"/>
              <a:gd name="TX12" fmla="*/ 37027 w 542926"/>
              <a:gd name="TY12" fmla="*/ 408206 h 542926"/>
              <a:gd name="TX13" fmla="*/ 63786 w 542926"/>
              <a:gd name="TY13" fmla="*/ 446065 h 542926"/>
              <a:gd name="TX14" fmla="*/ 96478 w 542926"/>
              <a:gd name="TY14" fmla="*/ 478757 h 542926"/>
              <a:gd name="TX15" fmla="*/ 134337 w 542926"/>
              <a:gd name="TY15" fmla="*/ 505516 h 542926"/>
              <a:gd name="TX16" fmla="*/ 176600 w 542926"/>
              <a:gd name="TY16" fmla="*/ 525577 h 542926"/>
              <a:gd name="TX17" fmla="*/ 222499 w 542926"/>
              <a:gd name="TY17" fmla="*/ 538174 h 542926"/>
              <a:gd name="TX18" fmla="*/ 271272 w 542926"/>
              <a:gd name="TY18" fmla="*/ 542543 h 542926"/>
              <a:gd name="TX19" fmla="*/ 320044 w 542926"/>
              <a:gd name="TY19" fmla="*/ 538174 h 542926"/>
              <a:gd name="TX20" fmla="*/ 365943 w 542926"/>
              <a:gd name="TY20" fmla="*/ 525577 h 542926"/>
              <a:gd name="TX21" fmla="*/ 408206 w 542926"/>
              <a:gd name="TY21" fmla="*/ 505516 h 542926"/>
              <a:gd name="TX22" fmla="*/ 446065 w 542926"/>
              <a:gd name="TY22" fmla="*/ 478757 h 542926"/>
              <a:gd name="TX23" fmla="*/ 478757 w 542926"/>
              <a:gd name="TY23" fmla="*/ 446065 h 542926"/>
              <a:gd name="TX24" fmla="*/ 505516 w 542926"/>
              <a:gd name="TY24" fmla="*/ 408206 h 542926"/>
              <a:gd name="TX25" fmla="*/ 525577 w 542926"/>
              <a:gd name="TY25" fmla="*/ 365943 h 542926"/>
              <a:gd name="TX26" fmla="*/ 538174 w 542926"/>
              <a:gd name="TY26" fmla="*/ 320044 h 542926"/>
              <a:gd name="TX27" fmla="*/ 542544 w 542926"/>
              <a:gd name="TY27" fmla="*/ 271272 h 542926"/>
              <a:gd name="TX28" fmla="*/ 538174 w 542926"/>
              <a:gd name="TY28" fmla="*/ 222499 h 542926"/>
              <a:gd name="TX29" fmla="*/ 525577 w 542926"/>
              <a:gd name="TY29" fmla="*/ 176600 h 542926"/>
              <a:gd name="TX30" fmla="*/ 505516 w 542926"/>
              <a:gd name="TY30" fmla="*/ 134337 h 542926"/>
              <a:gd name="TX31" fmla="*/ 478757 w 542926"/>
              <a:gd name="TY31" fmla="*/ 96478 h 542926"/>
              <a:gd name="TX32" fmla="*/ 446065 w 542926"/>
              <a:gd name="TY32" fmla="*/ 63786 h 542926"/>
              <a:gd name="TX33" fmla="*/ 408206 w 542926"/>
              <a:gd name="TY33" fmla="*/ 37027 h 542926"/>
              <a:gd name="TX34" fmla="*/ 365943 w 542926"/>
              <a:gd name="TY34" fmla="*/ 16966 h 542926"/>
              <a:gd name="TX35" fmla="*/ 320044 w 542926"/>
              <a:gd name="TY35" fmla="*/ 4369 h 542926"/>
              <a:gd name="TX36" fmla="*/ 271272 w 542926"/>
              <a:gd name="TY36" fmla="*/ 0 h 5429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</a:cxnLst>
            <a:rect l="l" t="t" r="r" b="b"/>
            <a:pathLst>
              <a:path w="542926" h="542926">
                <a:moveTo>
                  <a:pt x="271272" y="0"/>
                </a:moveTo>
                <a:lnTo>
                  <a:pt x="222499" y="4369"/>
                </a:lnTo>
                <a:lnTo>
                  <a:pt x="176600" y="16966"/>
                </a:lnTo>
                <a:lnTo>
                  <a:pt x="134337" y="37027"/>
                </a:lnTo>
                <a:lnTo>
                  <a:pt x="96478" y="63786"/>
                </a:lnTo>
                <a:lnTo>
                  <a:pt x="63786" y="96478"/>
                </a:lnTo>
                <a:lnTo>
                  <a:pt x="37027" y="134337"/>
                </a:lnTo>
                <a:lnTo>
                  <a:pt x="16966" y="176600"/>
                </a:lnTo>
                <a:lnTo>
                  <a:pt x="4369" y="222499"/>
                </a:lnTo>
                <a:lnTo>
                  <a:pt x="0" y="271272"/>
                </a:lnTo>
                <a:lnTo>
                  <a:pt x="4369" y="320044"/>
                </a:lnTo>
                <a:lnTo>
                  <a:pt x="16966" y="365943"/>
                </a:lnTo>
                <a:lnTo>
                  <a:pt x="37027" y="408206"/>
                </a:lnTo>
                <a:lnTo>
                  <a:pt x="63786" y="446065"/>
                </a:lnTo>
                <a:lnTo>
                  <a:pt x="96478" y="478757"/>
                </a:lnTo>
                <a:lnTo>
                  <a:pt x="134337" y="505516"/>
                </a:lnTo>
                <a:lnTo>
                  <a:pt x="176600" y="525577"/>
                </a:lnTo>
                <a:lnTo>
                  <a:pt x="222499" y="538174"/>
                </a:lnTo>
                <a:lnTo>
                  <a:pt x="271272" y="542543"/>
                </a:lnTo>
                <a:lnTo>
                  <a:pt x="320044" y="538174"/>
                </a:lnTo>
                <a:lnTo>
                  <a:pt x="365943" y="525577"/>
                </a:lnTo>
                <a:lnTo>
                  <a:pt x="408206" y="505516"/>
                </a:lnTo>
                <a:lnTo>
                  <a:pt x="446065" y="478757"/>
                </a:lnTo>
                <a:lnTo>
                  <a:pt x="478757" y="446065"/>
                </a:lnTo>
                <a:lnTo>
                  <a:pt x="505516" y="408206"/>
                </a:lnTo>
                <a:lnTo>
                  <a:pt x="525577" y="365943"/>
                </a:lnTo>
                <a:lnTo>
                  <a:pt x="538174" y="320044"/>
                </a:lnTo>
                <a:lnTo>
                  <a:pt x="542544" y="271272"/>
                </a:lnTo>
                <a:lnTo>
                  <a:pt x="538174" y="222499"/>
                </a:lnTo>
                <a:lnTo>
                  <a:pt x="525577" y="176600"/>
                </a:lnTo>
                <a:lnTo>
                  <a:pt x="505516" y="134337"/>
                </a:lnTo>
                <a:lnTo>
                  <a:pt x="478757" y="96478"/>
                </a:lnTo>
                <a:lnTo>
                  <a:pt x="446065" y="63786"/>
                </a:lnTo>
                <a:lnTo>
                  <a:pt x="408206" y="37027"/>
                </a:lnTo>
                <a:lnTo>
                  <a:pt x="365943" y="16966"/>
                </a:lnTo>
                <a:lnTo>
                  <a:pt x="320044" y="4369"/>
                </a:lnTo>
                <a:lnTo>
                  <a:pt x="271272" y="0"/>
                </a:lnTo>
                <a:close/>
              </a:path>
            </a:pathLst>
          </a:custGeom>
          <a:solidFill>
            <a:srgbClr val="003755">
              <a:alpha val="785"/>
            </a:srgbClr>
          </a:solidFill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8" name="텍스트 상자 5"/>
          <p:cNvSpPr txBox="1">
            <a:spLocks/>
          </p:cNvSpPr>
          <p:nvPr/>
        </p:nvSpPr>
        <p:spPr>
          <a:xfrm>
            <a:off x="710093" y="5351779"/>
            <a:ext cx="10771815" cy="11080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800" dirty="0">
                <a:latin typeface="맑은 고딕" charset="0"/>
                <a:ea typeface="맑은 고딕" charset="0"/>
              </a:rPr>
              <a:t>2023년 전 </a:t>
            </a:r>
            <a:r>
              <a:rPr sz="1800" dirty="0" err="1">
                <a:latin typeface="맑은 고딕" charset="0"/>
                <a:ea typeface="맑은 고딕" charset="0"/>
              </a:rPr>
              <a:t>세계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인쇄회로기판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시장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규모는</a:t>
            </a:r>
            <a:r>
              <a:rPr sz="1800" dirty="0">
                <a:latin typeface="맑은 고딕" charset="0"/>
                <a:ea typeface="맑은 고딕" charset="0"/>
              </a:rPr>
              <a:t> 696억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평가되었습니다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시장은</a:t>
            </a:r>
            <a:r>
              <a:rPr sz="1800" dirty="0">
                <a:latin typeface="맑은 고딕" charset="0"/>
                <a:ea typeface="맑은 고딕" charset="0"/>
              </a:rPr>
              <a:t> 2024년 715억 7천만 </a:t>
            </a:r>
            <a:r>
              <a:rPr sz="1800" dirty="0" err="1">
                <a:latin typeface="맑은 고딕" charset="0"/>
                <a:ea typeface="맑은 고딕" charset="0"/>
              </a:rPr>
              <a:t>달러에서</a:t>
            </a:r>
            <a:r>
              <a:rPr sz="1800" dirty="0">
                <a:latin typeface="맑은 고딕" charset="0"/>
                <a:ea typeface="맑은 고딕" charset="0"/>
              </a:rPr>
              <a:t> 2032년까지 1,134억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성장하여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예측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동안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연평균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성장률</a:t>
            </a:r>
            <a:r>
              <a:rPr sz="1800" dirty="0">
                <a:latin typeface="맑은 고딕" charset="0"/>
                <a:ea typeface="맑은 고딕" charset="0"/>
              </a:rPr>
              <a:t>(CAGR) 5.9%를 </a:t>
            </a:r>
            <a:r>
              <a:rPr sz="1800" dirty="0" err="1">
                <a:latin typeface="맑은 고딕" charset="0"/>
                <a:ea typeface="맑은 고딕" charset="0"/>
              </a:rPr>
              <a:t>나타낼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것으로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예상됩니다</a:t>
            </a:r>
            <a:r>
              <a:rPr sz="1800" dirty="0">
                <a:latin typeface="맑은 고딕" charset="0"/>
                <a:ea typeface="맑은 고딕" charset="0"/>
              </a:rPr>
              <a:t>. 								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sz="1800" dirty="0">
                <a:latin typeface="맑은 고딕" charset="0"/>
                <a:ea typeface="맑은 고딕" charset="0"/>
              </a:rPr>
              <a:t>							</a:t>
            </a:r>
            <a:r>
              <a:rPr sz="1800" dirty="0" err="1" smtClean="0">
                <a:latin typeface="맑은 고딕" charset="0"/>
                <a:ea typeface="맑은 고딕" charset="0"/>
              </a:rPr>
              <a:t>출처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r>
              <a:rPr sz="1800" dirty="0">
                <a:latin typeface="맑은 고딕" charset="0"/>
                <a:ea typeface="맑은 고딕" charset="0"/>
              </a:rPr>
              <a:t>: </a:t>
            </a:r>
            <a:r>
              <a:rPr sz="1800" dirty="0" err="1">
                <a:latin typeface="맑은 고딕" charset="0"/>
                <a:ea typeface="맑은 고딕" charset="0"/>
              </a:rPr>
              <a:t>포츈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비즈니스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인사이트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29" name="그림 6" descr="C:/Users/김성일/AppData/Roaming/PolarisOffice/ETemp/16788_9921360/fImage161020129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6002"/>
            <a:ext cx="8990330" cy="355781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8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9911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2249" y="1896153"/>
            <a:ext cx="7504619" cy="4477993"/>
            <a:chOff x="892249" y="1692604"/>
            <a:chExt cx="8213848" cy="49011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" b="66728"/>
            <a:stretch/>
          </p:blipFill>
          <p:spPr>
            <a:xfrm>
              <a:off x="892249" y="3137847"/>
              <a:ext cx="4026049" cy="2248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" t="33884" r="-208" b="33333"/>
            <a:stretch/>
          </p:blipFill>
          <p:spPr>
            <a:xfrm>
              <a:off x="5080047" y="1870743"/>
              <a:ext cx="4026049" cy="224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t="67279" r="209" b="-62"/>
            <a:stretch/>
          </p:blipFill>
          <p:spPr>
            <a:xfrm>
              <a:off x="5080048" y="4345543"/>
              <a:ext cx="4026049" cy="22482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67182" y="1692604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green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67182" y="4199451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red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7" y="2918911"/>
            <a:ext cx="3235209" cy="24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7872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163655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9483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98376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644194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9195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1079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644194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630" y="5268430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0" y="1644194"/>
            <a:ext cx="6328963" cy="3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1286669" y="1949450"/>
            <a:ext cx="9618663" cy="9239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2000" dirty="0" err="1">
                <a:solidFill>
                  <a:srgbClr val="000000"/>
                </a:solidFill>
              </a:rPr>
              <a:t>인쇄회로기판은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컴퓨터에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많이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사용되며,TV,휴대폰,자동차,통신,의료</a:t>
            </a:r>
            <a:r>
              <a:rPr sz="2000" dirty="0">
                <a:solidFill>
                  <a:srgbClr val="000000"/>
                </a:solidFill>
              </a:rPr>
              <a:t> 등 </a:t>
            </a:r>
            <a:r>
              <a:rPr sz="2000" dirty="0" err="1">
                <a:solidFill>
                  <a:srgbClr val="000000"/>
                </a:solidFill>
              </a:rPr>
              <a:t>광범위하게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쓰입니다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sz="2000" dirty="0" err="1" smtClean="0">
                <a:solidFill>
                  <a:srgbClr val="000000"/>
                </a:solidFill>
              </a:rPr>
              <a:t>높은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정밀도의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필요성과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숙련된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인력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부족이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PCB제조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방해의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큰 </a:t>
            </a:r>
            <a:r>
              <a:rPr sz="2000" dirty="0" err="1">
                <a:solidFill>
                  <a:srgbClr val="000000"/>
                </a:solidFill>
              </a:rPr>
              <a:t>요인으로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꼽히고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있습니다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lang="ko-KR" sz="2000" dirty="0" err="1" smtClean="0">
                <a:solidFill>
                  <a:srgbClr val="000000"/>
                </a:solidFill>
              </a:rPr>
              <a:t>Rigid</a:t>
            </a:r>
            <a:r>
              <a:rPr lang="ko-KR" sz="2000" dirty="0" smtClean="0">
                <a:solidFill>
                  <a:srgbClr val="000000"/>
                </a:solidFill>
              </a:rPr>
              <a:t> </a:t>
            </a:r>
            <a:r>
              <a:rPr lang="ko-KR" sz="2000" dirty="0" err="1">
                <a:solidFill>
                  <a:srgbClr val="000000"/>
                </a:solidFill>
              </a:rPr>
              <a:t>Board</a:t>
            </a:r>
            <a:r>
              <a:rPr lang="ko-KR" sz="2000" dirty="0">
                <a:solidFill>
                  <a:srgbClr val="000000"/>
                </a:solidFill>
              </a:rPr>
              <a:t> 가 여전히 가장 많이 쓰이고 있습니다.</a:t>
            </a:r>
            <a:endParaRPr lang="ko-KR" altLang="en-US" sz="2000" dirty="0"/>
          </a:p>
        </p:txBody>
      </p:sp>
      <p:pic>
        <p:nvPicPr>
          <p:cNvPr id="4" name="그림 7" descr="C:/Users/김성일/AppData/Roaming/PolarisOffice/ETemp/16788_9921360/fImage171738131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81" y="3216823"/>
            <a:ext cx="9618839" cy="3308350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6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 smtClean="0"/>
              <a:t>(Database)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SQL Developer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3853" y="1644194"/>
            <a:ext cx="10404295" cy="4321706"/>
            <a:chOff x="893969" y="1644194"/>
            <a:chExt cx="10404295" cy="43217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9" y="1644194"/>
              <a:ext cx="4776869" cy="43217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067" y="1644194"/>
              <a:ext cx="5215197" cy="43205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82951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Workbench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8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2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1740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55255" y="42774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53" y="2212613"/>
            <a:ext cx="3978393" cy="2237846"/>
          </a:xfrm>
          <a:prstGeom prst="rect">
            <a:avLst/>
          </a:prstGeom>
        </p:spPr>
      </p:pic>
      <p:sp>
        <p:nvSpPr>
          <p:cNvPr id="7" name="원형 화살표 6"/>
          <p:cNvSpPr/>
          <p:nvPr/>
        </p:nvSpPr>
        <p:spPr>
          <a:xfrm flipH="1">
            <a:off x="6088130" y="1901306"/>
            <a:ext cx="1931404" cy="1606378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6009504"/>
            <a:ext cx="688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http</a:t>
            </a:r>
            <a:r>
              <a:rPr lang="en-US" altLang="ko-KR" sz="1200" dirty="0"/>
              <a:t>://www.softonnet.com/kr/business/smart_factory.php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" y="1644194"/>
            <a:ext cx="11853746" cy="40179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03144" y="2453268"/>
            <a:ext cx="954095" cy="434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8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감사합니다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481740" y="1951038"/>
            <a:ext cx="9928225" cy="113823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1600" dirty="0">
                <a:solidFill>
                  <a:srgbClr val="000000"/>
                </a:solidFill>
              </a:rPr>
              <a:t>“</a:t>
            </a:r>
            <a:r>
              <a:rPr sz="1600" dirty="0" err="1">
                <a:solidFill>
                  <a:srgbClr val="000000"/>
                </a:solidFill>
              </a:rPr>
              <a:t>하루에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PCB가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수천장씩생산되고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있습니다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PCB업체들의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자동화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기기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개발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요청이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많습니다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육안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검사로는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속도를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따라가기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힘들기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때문입니다</a:t>
            </a:r>
            <a:r>
              <a:rPr sz="1600" dirty="0">
                <a:solidFill>
                  <a:srgbClr val="000000"/>
                </a:solidFill>
              </a:rPr>
              <a:t>.” 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0" indent="0" rtl="0"/>
            <a:endParaRPr lang="ko-KR" altLang="en-US" sz="2800" dirty="0">
              <a:solidFill>
                <a:srgbClr val="000000"/>
              </a:solidFill>
            </a:endParaRPr>
          </a:p>
          <a:p>
            <a:pPr marL="0" indent="0" rtl="0"/>
            <a:r>
              <a:rPr sz="1400" dirty="0">
                <a:solidFill>
                  <a:srgbClr val="000000"/>
                </a:solidFill>
              </a:rPr>
              <a:t>– </a:t>
            </a:r>
            <a:r>
              <a:rPr sz="1400" dirty="0" err="1">
                <a:solidFill>
                  <a:srgbClr val="000000"/>
                </a:solidFill>
              </a:rPr>
              <a:t>산업일보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미르테크관계자와의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인터뷰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중</a:t>
            </a:r>
            <a:endParaRPr lang="ko-KR" altLang="en-US" sz="1400" dirty="0"/>
          </a:p>
        </p:txBody>
      </p:sp>
      <p:sp>
        <p:nvSpPr>
          <p:cNvPr id="4" name="텍스트 상자 11"/>
          <p:cNvSpPr txBox="1">
            <a:spLocks/>
          </p:cNvSpPr>
          <p:nvPr/>
        </p:nvSpPr>
        <p:spPr>
          <a:xfrm>
            <a:off x="921950" y="3908775"/>
            <a:ext cx="9912350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"/>
          <p:cNvSpPr txBox="1">
            <a:spLocks/>
          </p:cNvSpPr>
          <p:nvPr/>
        </p:nvSpPr>
        <p:spPr>
          <a:xfrm>
            <a:off x="457200" y="3222252"/>
            <a:ext cx="10639425" cy="8616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3"/>
          <p:cNvSpPr txBox="1">
            <a:spLocks/>
          </p:cNvSpPr>
          <p:nvPr/>
        </p:nvSpPr>
        <p:spPr>
          <a:xfrm>
            <a:off x="435528" y="3445131"/>
            <a:ext cx="10627360" cy="11963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hangingPunct="1"/>
            <a:r>
              <a:rPr sz="1800" dirty="0" err="1">
                <a:latin typeface="맑은 고딕" charset="0"/>
                <a:ea typeface="맑은 고딕" charset="0"/>
              </a:rPr>
              <a:t>문제점은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작업자가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육안으로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방식은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작업자의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피로와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개인차로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균일한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품질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유지가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어렵</a:t>
            </a:r>
            <a:r>
              <a:rPr lang="ko-KR" sz="1800" dirty="0">
                <a:latin typeface="맑은 고딕" charset="0"/>
                <a:ea typeface="맑은 고딕" charset="0"/>
              </a:rPr>
              <a:t>다는 것에 있습니다. 또한 </a:t>
            </a:r>
            <a:r>
              <a:rPr sz="1800" dirty="0" err="1">
                <a:latin typeface="맑은 고딕" charset="0"/>
                <a:ea typeface="맑은 고딕" charset="0"/>
              </a:rPr>
              <a:t>에러가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발생할</a:t>
            </a:r>
            <a:r>
              <a:rPr sz="1800" dirty="0"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latin typeface="맑은 고딕" charset="0"/>
                <a:ea typeface="맑은 고딕" charset="0"/>
              </a:rPr>
              <a:t>있다는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한계점을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지닙니다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특히</a:t>
            </a:r>
            <a:r>
              <a:rPr sz="1800" dirty="0">
                <a:latin typeface="맑은 고딕" charset="0"/>
                <a:ea typeface="맑은 고딕" charset="0"/>
              </a:rPr>
              <a:t> PCB </a:t>
            </a:r>
            <a:r>
              <a:rPr sz="1800" dirty="0" err="1">
                <a:latin typeface="맑은 고딕" charset="0"/>
                <a:ea typeface="맑은 고딕" charset="0"/>
              </a:rPr>
              <a:t>제품의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경우</a:t>
            </a:r>
            <a:r>
              <a:rPr sz="1800" dirty="0">
                <a:latin typeface="맑은 고딕" charset="0"/>
                <a:ea typeface="맑은 고딕" charset="0"/>
              </a:rPr>
              <a:t> 200가지가 </a:t>
            </a:r>
            <a:r>
              <a:rPr sz="1800" dirty="0" err="1">
                <a:latin typeface="맑은 고딕" charset="0"/>
                <a:ea typeface="맑은 고딕" charset="0"/>
              </a:rPr>
              <a:t>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있으며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동일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유형임에도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원청업체와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제품군에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따라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달라지는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양불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판정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기준이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다르기에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오류에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의한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유출이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꾸준히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발생하고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smtClean="0">
                <a:latin typeface="맑은 고딕" charset="0"/>
                <a:ea typeface="맑은 고딕" charset="0"/>
              </a:rPr>
              <a:t>있</a:t>
            </a:r>
            <a:r>
              <a:rPr lang="ko-KR" altLang="en-US" sz="1800" dirty="0" smtClean="0">
                <a:latin typeface="맑은 고딕" charset="0"/>
                <a:ea typeface="맑은 고딕" charset="0"/>
              </a:rPr>
              <a:t>습니다</a:t>
            </a:r>
            <a:r>
              <a:rPr lang="en-US" altLang="ko-KR" sz="1800" dirty="0" smtClean="0">
                <a:latin typeface="맑은 고딕" charset="0"/>
                <a:ea typeface="맑은 고딕" charset="0"/>
              </a:rPr>
              <a:t>.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Holder 3"/>
          <p:cNvSpPr txBox="1">
            <a:spLocks/>
          </p:cNvSpPr>
          <p:nvPr/>
        </p:nvSpPr>
        <p:spPr>
          <a:xfrm>
            <a:off x="420847" y="4888818"/>
            <a:ext cx="11349990" cy="73866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600" dirty="0" smtClean="0">
                <a:solidFill>
                  <a:srgbClr val="000000"/>
                </a:solidFill>
              </a:rPr>
              <a:t>이로 인해 </a:t>
            </a:r>
            <a:r>
              <a:rPr lang="en-US" altLang="ko-KR" sz="1600" dirty="0" smtClean="0">
                <a:solidFill>
                  <a:srgbClr val="000000"/>
                </a:solidFill>
              </a:rPr>
              <a:t>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업체는 지속적인 손해를 안고 있으며</a:t>
            </a:r>
            <a:r>
              <a:rPr lang="en-US" altLang="ko-KR" sz="1600" dirty="0" smtClean="0">
                <a:solidFill>
                  <a:srgbClr val="000000"/>
                </a:solidFill>
              </a:rPr>
              <a:t>, 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제품을 구매하는 반도체 </a:t>
            </a:r>
            <a:r>
              <a:rPr lang="ko-KR" altLang="en-US" sz="1600" dirty="0" err="1" smtClean="0">
                <a:solidFill>
                  <a:srgbClr val="000000"/>
                </a:solidFill>
              </a:rPr>
              <a:t>기업들에게서</a:t>
            </a:r>
            <a:r>
              <a:rPr lang="ko-KR" altLang="en-US" sz="1600" dirty="0" smtClean="0">
                <a:solidFill>
                  <a:srgbClr val="000000"/>
                </a:solidFill>
              </a:rPr>
              <a:t> 신뢰를 유지하는데 어려움을 겪고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</a:rPr>
              <a:t>또한</a:t>
            </a:r>
            <a:r>
              <a:rPr lang="en-US" altLang="ko-KR" sz="1600" dirty="0" smtClean="0">
                <a:solidFill>
                  <a:srgbClr val="000000"/>
                </a:solidFill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</a:rPr>
              <a:t>육안 검사의 특성상 생산 공정과 검사 공정의 통합이 어려워</a:t>
            </a:r>
            <a:r>
              <a:rPr lang="en-US" altLang="ko-KR" sz="1600" dirty="0" smtClean="0">
                <a:solidFill>
                  <a:srgbClr val="000000"/>
                </a:solidFill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</a:rPr>
              <a:t> 제조 효율성을 높이는 데 한계가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</a:t>
            </a:r>
            <a:endParaRPr lang="ko-KR" altLang="en-US" sz="1600" dirty="0"/>
          </a:p>
        </p:txBody>
      </p:sp>
      <p:grpSp>
        <p:nvGrpSpPr>
          <p:cNvPr id="9" name="그룹 8"/>
          <p:cNvGrpSpPr/>
          <p:nvPr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10" name="직선 연결선 9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Holder 3"/>
          <p:cNvSpPr txBox="1">
            <a:spLocks/>
          </p:cNvSpPr>
          <p:nvPr/>
        </p:nvSpPr>
        <p:spPr>
          <a:xfrm>
            <a:off x="435528" y="757186"/>
            <a:ext cx="8788941" cy="43088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흑백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447535" y="4040659"/>
            <a:ext cx="44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개발환경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5" y="3986946"/>
            <a:ext cx="2267185" cy="10993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23" y="1844138"/>
            <a:ext cx="1659903" cy="1776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32" y="2164518"/>
            <a:ext cx="2467513" cy="1456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2" y="2892653"/>
            <a:ext cx="3093312" cy="950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53" y="3798161"/>
            <a:ext cx="1798740" cy="2215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14" y="3986946"/>
            <a:ext cx="1701028" cy="15943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95" y="3986946"/>
            <a:ext cx="2688719" cy="17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3735</TotalTime>
  <Words>2230</Words>
  <Application>Microsoft Office PowerPoint</Application>
  <PresentationFormat>와이드스크린</PresentationFormat>
  <Paragraphs>490</Paragraphs>
  <Slides>63</Slides>
  <Notes>26</Notes>
  <HiddenSlides>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Arial Unicode MS</vt:lpstr>
      <vt:lpstr>KoPub돋움체_Pro Light</vt:lpstr>
      <vt:lpstr>궁서</vt:lpstr>
      <vt:lpstr>맑은 고딕</vt:lpstr>
      <vt:lpstr>Arial</vt:lpstr>
      <vt:lpstr>Cambria Math</vt:lpstr>
      <vt:lpstr>Office 테마</vt:lpstr>
      <vt:lpstr>CNN 기반 PCB 기판 불량 검출 모델</vt:lpstr>
      <vt:lpstr>목차</vt:lpstr>
      <vt:lpstr>PowerPoint 프레젠테이션</vt:lpstr>
      <vt:lpstr>팀원소개</vt:lpstr>
      <vt:lpstr>PCB인쇄회로판 시장규모</vt:lpstr>
      <vt:lpstr>PCB인쇄회로판 시장규모</vt:lpstr>
      <vt:lpstr>문제점</vt:lpstr>
      <vt:lpstr>PowerPoint 프레젠테이션</vt:lpstr>
      <vt:lpstr>개발환경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PowerPoint 프레젠테이션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PowerPoint 프레젠테이션</vt:lpstr>
      <vt:lpstr>향후 계획</vt:lpstr>
      <vt:lpstr>향후 계획(데이터 수집)</vt:lpstr>
      <vt:lpstr>향후 계획(데이터 생성)</vt:lpstr>
      <vt:lpstr>향후 계획(데이터 증강)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계획(Yolov10)</vt:lpstr>
      <vt:lpstr>향후 계획(Database)</vt:lpstr>
      <vt:lpstr>향후 계획(서버)</vt:lpstr>
      <vt:lpstr>향후 계획(최종)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454</cp:revision>
  <dcterms:created xsi:type="dcterms:W3CDTF">2024-09-02T00:53:22Z</dcterms:created>
  <dcterms:modified xsi:type="dcterms:W3CDTF">2024-09-26T07:52:38Z</dcterms:modified>
</cp:coreProperties>
</file>